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76" r:id="rId4"/>
    <p:sldId id="256" r:id="rId5"/>
    <p:sldId id="257" r:id="rId6"/>
    <p:sldId id="258" r:id="rId7"/>
    <p:sldId id="26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0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E2484-FDC7-49E4-8898-C0006921E29D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6310E-7181-4AB8-9B4C-2BEFAAD1CC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556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79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934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874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137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079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03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6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85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17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0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574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28163E-D3F1-4F97-AD0A-4FC56096D4AC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F06753-3C53-45F6-B8A2-31D8CC08D5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1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শিশুকে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প্রশংসা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করা</a:t>
            </a:r>
            <a:endParaRPr lang="bn-BD" sz="6000" dirty="0" smtClean="0"/>
          </a:p>
        </p:txBody>
      </p:sp>
      <p:pic>
        <p:nvPicPr>
          <p:cNvPr id="49154" name="Picture 2" descr="C:\Users\USER\Desktop\parenting-child-with-adhd-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934200" cy="4711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1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শিশুকে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শাস্তি</a:t>
            </a:r>
            <a:r>
              <a:rPr lang="en-US" sz="6000" dirty="0" smtClean="0"/>
              <a:t> </a:t>
            </a:r>
            <a:r>
              <a:rPr lang="en-US" sz="6000" dirty="0" err="1" smtClean="0"/>
              <a:t>না</a:t>
            </a:r>
            <a:r>
              <a:rPr lang="en-US" sz="6000" dirty="0" smtClean="0"/>
              <a:t> </a:t>
            </a:r>
            <a:r>
              <a:rPr lang="en-US" sz="6000" dirty="0" err="1" smtClean="0"/>
              <a:t>দেওয়া</a:t>
            </a:r>
            <a:endParaRPr lang="bn-BD" sz="6000" dirty="0" smtClean="0"/>
          </a:p>
        </p:txBody>
      </p:sp>
      <p:pic>
        <p:nvPicPr>
          <p:cNvPr id="50178" name="Picture 2" descr="C:\Users\USER\Desktop\imaাাা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7086600" cy="471581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219200" y="2057400"/>
            <a:ext cx="6781800" cy="4038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981200" y="2133600"/>
            <a:ext cx="4648200" cy="388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1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শিশুর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জন্য</a:t>
            </a:r>
            <a:r>
              <a:rPr lang="en-US" sz="6000" dirty="0" smtClean="0"/>
              <a:t> </a:t>
            </a:r>
            <a:r>
              <a:rPr lang="en-US" sz="6000" dirty="0" err="1" smtClean="0"/>
              <a:t>হ্যা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বলা</a:t>
            </a:r>
            <a:endParaRPr lang="bn-BD" sz="6000" dirty="0" smtClean="0"/>
          </a:p>
        </p:txBody>
      </p:sp>
      <p:pic>
        <p:nvPicPr>
          <p:cNvPr id="51202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299960" cy="472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1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শিশুর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সাথে</a:t>
            </a:r>
            <a:r>
              <a:rPr lang="en-US" sz="6000" dirty="0" smtClean="0"/>
              <a:t> </a:t>
            </a:r>
            <a:r>
              <a:rPr lang="en-US" sz="6000" dirty="0" err="1" smtClean="0"/>
              <a:t>ভাব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বিনিময়</a:t>
            </a:r>
            <a:endParaRPr lang="bn-BD" sz="6000" dirty="0" smtClean="0"/>
          </a:p>
        </p:txBody>
      </p:sp>
      <p:pic>
        <p:nvPicPr>
          <p:cNvPr id="52226" name="Picture 2" descr="C:\Users\USER\Desktop\100559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7086600" cy="398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1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শিশুর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জন্য</a:t>
            </a:r>
            <a:r>
              <a:rPr lang="en-US" sz="6000" dirty="0" smtClean="0"/>
              <a:t> </a:t>
            </a:r>
            <a:r>
              <a:rPr lang="en-US" sz="6000" dirty="0" err="1" smtClean="0"/>
              <a:t>আদর্শ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পরিবেশ</a:t>
            </a:r>
            <a:r>
              <a:rPr lang="en-US" sz="6000" dirty="0" smtClean="0"/>
              <a:t> </a:t>
            </a:r>
            <a:r>
              <a:rPr lang="en-US" sz="6000" dirty="0" err="1" smtClean="0"/>
              <a:t>তৈরি</a:t>
            </a:r>
            <a:endParaRPr lang="bn-BD" sz="6000" dirty="0" smtClean="0"/>
          </a:p>
        </p:txBody>
      </p:sp>
      <p:pic>
        <p:nvPicPr>
          <p:cNvPr id="53250" name="Picture 2" descr="C:\Users\USER\Desktop\shesoumala...bg20160917024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2057400"/>
            <a:ext cx="690562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137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err="1" smtClean="0"/>
              <a:t>শিশুর</a:t>
            </a:r>
            <a:r>
              <a:rPr lang="en-US" sz="5000" dirty="0" smtClean="0"/>
              <a:t> </a:t>
            </a:r>
            <a:r>
              <a:rPr lang="en-US" sz="5000" dirty="0" err="1" smtClean="0"/>
              <a:t>মনস্তাত্বিক</a:t>
            </a:r>
            <a:r>
              <a:rPr lang="en-US" sz="5000" dirty="0" smtClean="0"/>
              <a:t> </a:t>
            </a:r>
            <a:r>
              <a:rPr lang="en-US" sz="5000" dirty="0" err="1" smtClean="0"/>
              <a:t>চাহিদা</a:t>
            </a:r>
            <a:r>
              <a:rPr lang="en-US" sz="5000" dirty="0" smtClean="0"/>
              <a:t> </a:t>
            </a:r>
            <a:r>
              <a:rPr lang="en-US" sz="5000" dirty="0" err="1" smtClean="0"/>
              <a:t>পূরণ</a:t>
            </a:r>
            <a:r>
              <a:rPr lang="en-US" sz="5000" dirty="0" smtClean="0"/>
              <a:t> </a:t>
            </a:r>
            <a:r>
              <a:rPr lang="en-US" sz="5000" dirty="0" err="1" smtClean="0"/>
              <a:t>করা</a:t>
            </a:r>
            <a:endParaRPr lang="bn-BD" sz="5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85800" y="2057400"/>
            <a:ext cx="807720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 smtClean="0"/>
              <a:t>স- </a:t>
            </a:r>
            <a:r>
              <a:rPr lang="en-US" sz="3600" dirty="0" err="1" smtClean="0"/>
              <a:t>স্বীকৃতি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A= Acceptance </a:t>
            </a:r>
            <a:endParaRPr lang="en-US" sz="36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 smtClean="0"/>
              <a:t>স- </a:t>
            </a:r>
            <a:r>
              <a:rPr lang="en-US" sz="3600" dirty="0" err="1" smtClean="0"/>
              <a:t>স্নেহ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A=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Affaction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sz="36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 smtClean="0"/>
              <a:t>স- </a:t>
            </a:r>
            <a:r>
              <a:rPr lang="en-US" sz="3600" dirty="0" err="1" smtClean="0"/>
              <a:t>সাফল্য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A= Achievement </a:t>
            </a:r>
            <a:endParaRPr lang="bn-BD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393" y="1640666"/>
            <a:ext cx="3581400" cy="1143000"/>
          </a:xfrm>
        </p:spPr>
        <p:txBody>
          <a:bodyPr>
            <a:noAutofit/>
          </a:bodyPr>
          <a:lstStyle/>
          <a:p>
            <a:pPr algn="l"/>
            <a:r>
              <a:rPr lang="bn-BD" sz="6000" b="1" dirty="0" smtClean="0">
                <a:solidFill>
                  <a:srgbClr val="FF0000"/>
                </a:solidFill>
              </a:rPr>
              <a:t>মূল্যায়ন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393" y="3012266"/>
            <a:ext cx="63049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 err="1" smtClean="0">
                <a:latin typeface="SutonnyMJ" pitchFamily="2" charset="0"/>
              </a:rPr>
              <a:t>বাংলায়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সুখের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তিনটি</a:t>
            </a:r>
            <a:r>
              <a:rPr lang="en-US" sz="2800" dirty="0" smtClean="0">
                <a:latin typeface="SutonnyMJ" pitchFamily="2" charset="0"/>
              </a:rPr>
              <a:t>  স </a:t>
            </a:r>
            <a:r>
              <a:rPr lang="en-US" sz="2800" dirty="0" err="1" smtClean="0">
                <a:latin typeface="SutonnyMJ" pitchFamily="2" charset="0"/>
              </a:rPr>
              <a:t>দ্বারা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কী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বোঝায়</a:t>
            </a:r>
            <a:r>
              <a:rPr lang="en-US" sz="2800" dirty="0" smtClean="0">
                <a:latin typeface="SutonnyMJ" pitchFamily="2" charset="0"/>
              </a:rPr>
              <a:t>?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800" dirty="0" err="1" smtClean="0">
                <a:latin typeface="SutonnyMJ" pitchFamily="2" charset="0"/>
              </a:rPr>
              <a:t>শিশুর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মসি্‌তস্কের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বিকাশ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ঘটে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কিসের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ভিত্তিতে</a:t>
            </a:r>
            <a:r>
              <a:rPr lang="en-US" sz="2800" dirty="0" smtClean="0">
                <a:latin typeface="SutonnyMJ" pitchFamily="2" charset="0"/>
              </a:rPr>
              <a:t>? </a:t>
            </a:r>
            <a:endParaRPr lang="en-US" sz="2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3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</a:rPr>
              <a:t>বাড়ির কাজ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65" y="3078540"/>
            <a:ext cx="5235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SutonnyMJ" pitchFamily="2" charset="0"/>
              </a:rPr>
              <a:t>* </a:t>
            </a:r>
            <a:r>
              <a:rPr lang="en-US" sz="3200" dirty="0" err="1" smtClean="0">
                <a:latin typeface="SutonnyMJ" pitchFamily="2" charset="0"/>
              </a:rPr>
              <a:t>শিশুর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সাফল্য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বলতে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কি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বোঝ</a:t>
            </a:r>
            <a:r>
              <a:rPr lang="en-US" sz="3200" dirty="0" smtClean="0">
                <a:latin typeface="SutonnyMJ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utonnyMJ" pitchFamily="2" charset="0"/>
              </a:rPr>
              <a:t>* </a:t>
            </a:r>
            <a:r>
              <a:rPr lang="en-US" sz="3200" dirty="0" err="1" smtClean="0">
                <a:latin typeface="SutonnyMJ" pitchFamily="2" charset="0"/>
              </a:rPr>
              <a:t>শিশুকে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প্রশংসা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করতে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হয়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কেন</a:t>
            </a:r>
            <a:r>
              <a:rPr lang="en-US" sz="3200" dirty="0" smtClean="0">
                <a:latin typeface="SutonnyMJ" pitchFamily="2" charset="0"/>
              </a:rPr>
              <a:t>? </a:t>
            </a:r>
            <a:endParaRPr lang="en-US" sz="3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otus Computer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54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"/>
            <a:ext cx="586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help_children_develop_their_talents_and_creativity_via_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5867400" cy="3557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124200"/>
            <a:ext cx="7851648" cy="1828800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সপ্তম</a:t>
            </a:r>
            <a:r>
              <a:rPr lang="bn-BD" sz="6000" dirty="0" smtClean="0"/>
              <a:t> অধ্যায়</a:t>
            </a:r>
            <a:r>
              <a:rPr lang="bn-BD" sz="6000" dirty="0"/>
              <a:t/>
            </a:r>
            <a:br>
              <a:rPr lang="bn-BD" sz="6000" dirty="0"/>
            </a:br>
            <a:r>
              <a:rPr lang="en-US" sz="6000" dirty="0" err="1" smtClean="0"/>
              <a:t>শিশুর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বিকাশ</a:t>
            </a:r>
            <a:r>
              <a:rPr lang="en-US" sz="6000" dirty="0" smtClean="0"/>
              <a:t> ও </a:t>
            </a:r>
            <a:r>
              <a:rPr lang="en-US" sz="6000" dirty="0" err="1" smtClean="0"/>
              <a:t>পারিবারিক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পরিবেশ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5486400" y="8382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7-1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27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মা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বাবার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সাথে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শিশুর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বন্ধন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শিশুর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সাথে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বন্ধন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তৈরির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কয়েকটি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পদক্ষেপ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হলো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* </a:t>
            </a:r>
            <a:r>
              <a:rPr lang="en-US" dirty="0" err="1" smtClean="0">
                <a:solidFill>
                  <a:schemeClr val="tx1"/>
                </a:solidFill>
              </a:rPr>
              <a:t>শিশুকে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জন্মের</a:t>
            </a:r>
            <a:r>
              <a:rPr lang="en-US" dirty="0" smtClean="0">
                <a:solidFill>
                  <a:schemeClr val="tx1"/>
                </a:solidFill>
              </a:rPr>
              <a:t> ১ </a:t>
            </a:r>
            <a:r>
              <a:rPr lang="en-US" dirty="0" err="1" smtClean="0">
                <a:solidFill>
                  <a:schemeClr val="tx1"/>
                </a:solidFill>
              </a:rPr>
              <a:t>ঘন্টার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মধ্যেই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মায়ের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দুধ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দেওয়া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AutoShape 2" descr="Image result for শিশুকে মায়ের দুধ খাওয়ানো"/>
          <p:cNvSpPr>
            <a:spLocks noChangeAspect="1" noChangeArrowheads="1"/>
          </p:cNvSpPr>
          <p:nvPr/>
        </p:nvSpPr>
        <p:spPr bwMode="auto">
          <a:xfrm>
            <a:off x="155575" y="-1058863"/>
            <a:ext cx="32385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Image result for শিশুকে মায়ের দুধ খাওয়ানো"/>
          <p:cNvSpPr>
            <a:spLocks noChangeAspect="1" noChangeArrowheads="1"/>
          </p:cNvSpPr>
          <p:nvPr/>
        </p:nvSpPr>
        <p:spPr bwMode="auto">
          <a:xfrm>
            <a:off x="155575" y="-1058863"/>
            <a:ext cx="323850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9" name="Picture 5" descr="C:\Users\USER\Desktop\Breast-Fee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52800"/>
            <a:ext cx="5334000" cy="3289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48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শিশুর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কান্নায়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যত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তারাতারি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সম্ভভ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সাড়া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দেওয়া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5361" name="Picture 1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629400" cy="3977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51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432137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শিশুকে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কাছে</a:t>
            </a:r>
            <a:r>
              <a:rPr lang="en-US" sz="6000" dirty="0" smtClean="0"/>
              <a:t> </a:t>
            </a:r>
            <a:r>
              <a:rPr lang="en-US" sz="6000" dirty="0" err="1" smtClean="0"/>
              <a:t>নিয়ে</a:t>
            </a:r>
            <a:r>
              <a:rPr lang="en-US" sz="6000" dirty="0" smtClean="0"/>
              <a:t> </a:t>
            </a:r>
            <a:r>
              <a:rPr lang="en-US" sz="6000" dirty="0" err="1" smtClean="0"/>
              <a:t>ঘুমানো</a:t>
            </a:r>
            <a:r>
              <a:rPr lang="en-US" sz="6000" dirty="0" smtClean="0"/>
              <a:t> </a:t>
            </a:r>
            <a:endParaRPr lang="bn-BD" sz="6000" dirty="0" smtClean="0"/>
          </a:p>
        </p:txBody>
      </p:sp>
      <p:pic>
        <p:nvPicPr>
          <p:cNvPr id="14337" name="Picture 1" descr="C:\Users\USER\Desktop\্ি্‌্‌্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153400" cy="4565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432137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শিশুকে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পর্যাপ্ত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সময়</a:t>
            </a:r>
            <a:r>
              <a:rPr lang="en-US" sz="6000" dirty="0" smtClean="0"/>
              <a:t> </a:t>
            </a:r>
            <a:r>
              <a:rPr lang="en-US" sz="6000" dirty="0" err="1" smtClean="0"/>
              <a:t>দেওয়া</a:t>
            </a:r>
            <a:endParaRPr lang="bn-BD" sz="6000" dirty="0" smtClean="0"/>
          </a:p>
        </p:txBody>
      </p:sp>
      <p:pic>
        <p:nvPicPr>
          <p:cNvPr id="46082" name="Picture 2" descr="C:\Users\USER\Desktop\imagff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33698"/>
            <a:ext cx="8001000" cy="5324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1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শিশুর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বিকাশে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পারিবারিক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গুরুত্ব</a:t>
            </a:r>
            <a:endParaRPr lang="bn-BD" sz="6000" dirty="0" smtClean="0"/>
          </a:p>
        </p:txBody>
      </p:sp>
      <p:pic>
        <p:nvPicPr>
          <p:cNvPr id="47107" name="Picture 3" descr="C:\Users\USER\Desktop\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4724400" cy="3962400"/>
          </a:xfrm>
          <a:prstGeom prst="rect">
            <a:avLst/>
          </a:prstGeom>
          <a:noFill/>
        </p:spPr>
      </p:pic>
      <p:pic>
        <p:nvPicPr>
          <p:cNvPr id="47108" name="Picture 4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6860" y="2209800"/>
            <a:ext cx="437714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21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/>
              <a:t>শিশু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পরিচালনার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নীতি</a:t>
            </a:r>
            <a:endParaRPr lang="bn-BD" sz="6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990600" y="2782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 err="1" smtClean="0"/>
              <a:t>শিশুর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সামনে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আদর্শ</a:t>
            </a:r>
            <a:r>
              <a:rPr lang="en-US" sz="3600" dirty="0" smtClean="0"/>
              <a:t> </a:t>
            </a:r>
            <a:r>
              <a:rPr lang="en-US" sz="3600" dirty="0" err="1" smtClean="0"/>
              <a:t>আচরণ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উপস্থাপন</a:t>
            </a:r>
            <a:r>
              <a:rPr lang="en-US" sz="3600" dirty="0" smtClean="0"/>
              <a:t>। </a:t>
            </a:r>
          </a:p>
        </p:txBody>
      </p:sp>
      <p:pic>
        <p:nvPicPr>
          <p:cNvPr id="48130" name="Picture 2" descr="C:\Users\USER\Desktop\46481_154405927909042_121310731218562_519055_215551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581400"/>
            <a:ext cx="4343400" cy="3180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138</Words>
  <Application>Microsoft Office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Flow</vt:lpstr>
      <vt:lpstr>li</vt:lpstr>
      <vt:lpstr>Slide 2</vt:lpstr>
      <vt:lpstr>সপ্তম অধ্যায় শিশুর বিকাশ ও পারিবারিক পরিবেশ</vt:lpstr>
      <vt:lpstr>মা বাবার সাথে শিশুর বন্ধন</vt:lpstr>
      <vt:lpstr>শিশুর কান্নায় যত তারাতারি সম্ভভ সাড়া দেওয়া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মূল্যায়ন</vt:lpstr>
      <vt:lpstr>বাড়ির কাজ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অষ্টদশ অধ্যায় পোশাকের যত্ন ও পারিপাট্য</dc:title>
  <dc:creator>User</dc:creator>
  <cp:lastModifiedBy>USER</cp:lastModifiedBy>
  <cp:revision>26</cp:revision>
  <dcterms:created xsi:type="dcterms:W3CDTF">2016-12-16T02:07:46Z</dcterms:created>
  <dcterms:modified xsi:type="dcterms:W3CDTF">2016-12-27T06:17:09Z</dcterms:modified>
</cp:coreProperties>
</file>